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6" r:id="rId3"/>
    <p:sldId id="268" r:id="rId4"/>
    <p:sldId id="274" r:id="rId5"/>
    <p:sldId id="269" r:id="rId6"/>
    <p:sldId id="278" r:id="rId7"/>
    <p:sldId id="284" r:id="rId8"/>
    <p:sldId id="270" r:id="rId9"/>
    <p:sldId id="285" r:id="rId10"/>
    <p:sldId id="271" r:id="rId11"/>
    <p:sldId id="281" r:id="rId12"/>
    <p:sldId id="272" r:id="rId13"/>
    <p:sldId id="279" r:id="rId14"/>
    <p:sldId id="273" r:id="rId15"/>
    <p:sldId id="286" r:id="rId16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7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32787"/>
    <p:restoredTop sz="97783" autoAdjust="0"/>
  </p:normalViewPr>
  <p:slideViewPr>
    <p:cSldViewPr>
      <p:cViewPr>
        <p:scale>
          <a:sx n="100" d="100"/>
          <a:sy n="100" d="100"/>
        </p:scale>
        <p:origin x="-75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en-GB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7F330A-FCC8-4572-96BB-11AD9C549684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8FD659-9CFE-40E7-8722-2BB763A813EE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30495C-745E-4065-AE4B-45E158A30494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D34150-9182-4C00-93CA-C97B72053ED7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FF654E-3DAC-4401-AE82-AE3F8C6CA26C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E96AFA-C2EF-4090-B540-EA5F638E988E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9C1C73-303B-4527-BCF5-A40A71D4AE47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BEF782-CA4A-488D-B886-03FEACBDB7B7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50E70D-4D42-47CE-ABA3-1DCC7C55A201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47A3D7-E52F-400A-830D-5FEFBFA33F70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GB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7A61AE-32C0-41CD-9340-613ABA3EBA88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 wzorca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pl-P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pl-P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7048E8D-3E3D-4EA8-980E-6BC1CBBB839F}" type="slidenum">
              <a:rPr lang="pl-PL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gif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gif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gif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gif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gif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gif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gif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gif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gif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gif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gif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gif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gif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gif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gif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0"/>
            <a:ext cx="9144000" cy="1219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638800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5638800"/>
            <a:ext cx="9144000" cy="1219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7175" y="5635625"/>
            <a:ext cx="2181225" cy="1062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05600" y="5775325"/>
            <a:ext cx="2133600" cy="78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1981200" y="5891213"/>
            <a:ext cx="51054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sz="1300">
                <a:latin typeface="Cambria" pitchFamily="18" charset="0"/>
              </a:rPr>
              <a:t>Projekt współfinansowany przez Unię Europejską </a:t>
            </a:r>
            <a:br>
              <a:rPr lang="pl-PL" sz="1300">
                <a:latin typeface="Cambria" pitchFamily="18" charset="0"/>
              </a:rPr>
            </a:br>
            <a:r>
              <a:rPr lang="pl-PL" sz="1300">
                <a:latin typeface="Cambria" pitchFamily="18" charset="0"/>
              </a:rPr>
              <a:t>w ramach Europejskiego Funduszu Społecznego</a:t>
            </a:r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0" y="2003425"/>
            <a:ext cx="9144000" cy="27469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ts val="0"/>
              </a:spcBef>
            </a:pPr>
            <a:r>
              <a:rPr lang="pl-PL" sz="4000" dirty="0" smtClean="0">
                <a:latin typeface="Cambria" pitchFamily="18" charset="0"/>
              </a:rPr>
              <a:t>Niemieckie doświadczenia</a:t>
            </a:r>
          </a:p>
          <a:p>
            <a:pPr algn="ctr">
              <a:spcBef>
                <a:spcPts val="0"/>
              </a:spcBef>
            </a:pPr>
            <a:r>
              <a:rPr lang="pl-PL" sz="4000" dirty="0" smtClean="0">
                <a:latin typeface="Cambria" pitchFamily="18" charset="0"/>
              </a:rPr>
              <a:t>w upowszechnianiu dostępu</a:t>
            </a:r>
          </a:p>
          <a:p>
            <a:pPr algn="ctr">
              <a:spcBef>
                <a:spcPts val="0"/>
              </a:spcBef>
            </a:pPr>
            <a:r>
              <a:rPr lang="pl-PL" sz="4000" dirty="0" smtClean="0">
                <a:latin typeface="Cambria" pitchFamily="18" charset="0"/>
              </a:rPr>
              <a:t>do szerokopasmowego </a:t>
            </a:r>
            <a:r>
              <a:rPr lang="pl-PL" sz="4000" dirty="0" err="1" smtClean="0">
                <a:latin typeface="Cambria" pitchFamily="18" charset="0"/>
              </a:rPr>
              <a:t>internetu</a:t>
            </a:r>
            <a:endParaRPr lang="pl-PL" sz="4000" dirty="0">
              <a:latin typeface="Cambria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pl-PL" sz="3500" dirty="0">
                <a:latin typeface="Cambria" pitchFamily="18" charset="0"/>
              </a:rPr>
              <a:t>Konferencja Absolwentów</a:t>
            </a:r>
          </a:p>
        </p:txBody>
      </p: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0" y="4648200"/>
            <a:ext cx="91440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sz="2500" dirty="0" smtClean="0">
                <a:latin typeface="Cambria" pitchFamily="18" charset="0"/>
              </a:rPr>
              <a:t>21 lipca 2011 </a:t>
            </a:r>
            <a:r>
              <a:rPr lang="pl-PL" sz="2500" dirty="0">
                <a:latin typeface="Cambria" pitchFamily="18" charset="0"/>
              </a:rPr>
              <a:t>r.</a:t>
            </a:r>
          </a:p>
        </p:txBody>
      </p:sp>
      <p:pic>
        <p:nvPicPr>
          <p:cNvPr id="10" name="Obraz 9" descr="logoBMWiDe,property=bild,bereich=bmwi,sprache=de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553325" y="0"/>
            <a:ext cx="1590675" cy="8572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0"/>
            <a:ext cx="9144000" cy="1219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638800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5638800"/>
            <a:ext cx="9144000" cy="1219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7175" y="5635625"/>
            <a:ext cx="2181225" cy="1062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05600" y="5775325"/>
            <a:ext cx="2133600" cy="78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1981200" y="5891213"/>
            <a:ext cx="51054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sz="1300">
                <a:latin typeface="Cambria" pitchFamily="18" charset="0"/>
              </a:rPr>
              <a:t>Projekt współfinansowany przez Unię Europejską </a:t>
            </a:r>
            <a:br>
              <a:rPr lang="pl-PL" sz="1300">
                <a:latin typeface="Cambria" pitchFamily="18" charset="0"/>
              </a:rPr>
            </a:br>
            <a:r>
              <a:rPr lang="pl-PL" sz="1300">
                <a:latin typeface="Cambria" pitchFamily="18" charset="0"/>
              </a:rPr>
              <a:t>w ramach Europejskiego Funduszu Społecznego</a:t>
            </a:r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0" y="2003425"/>
            <a:ext cx="9144000" cy="2939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0">
              <a:lnSpc>
                <a:spcPct val="150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pl-PL" sz="2200" b="1" dirty="0" smtClean="0"/>
              <a:t> Optymalne </a:t>
            </a:r>
            <a:r>
              <a:rPr lang="pl-PL" sz="2200" b="1" dirty="0"/>
              <a:t>wykorzystanie istniejącej oraz powstającej infrastruktury</a:t>
            </a:r>
            <a:endParaRPr lang="pl-PL" sz="2200" dirty="0"/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pl-PL" sz="2200" dirty="0"/>
              <a:t>- wykorzystanie infrastruktury landów i gmin</a:t>
            </a: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pl-PL" sz="2200" dirty="0"/>
              <a:t>- Atlas Internetu </a:t>
            </a:r>
            <a:r>
              <a:rPr lang="pl-PL" sz="2200" dirty="0" smtClean="0"/>
              <a:t>Szerokopasmowego </a:t>
            </a:r>
            <a:endParaRPr lang="pl-PL" sz="2200" dirty="0"/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pl-PL" sz="2200" dirty="0"/>
              <a:t>- </a:t>
            </a:r>
            <a:r>
              <a:rPr lang="pl-PL" sz="2200" dirty="0" smtClean="0"/>
              <a:t>stworzenie </a:t>
            </a:r>
            <a:r>
              <a:rPr lang="pl-PL" sz="2200" dirty="0"/>
              <a:t>Atlasu Infrastruktury</a:t>
            </a: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pl-PL" sz="2200" dirty="0"/>
              <a:t>- budowa kanałów na </a:t>
            </a:r>
            <a:r>
              <a:rPr lang="pl-PL" sz="2200"/>
              <a:t>światłowody </a:t>
            </a:r>
            <a:endParaRPr lang="pl-PL" sz="2200" dirty="0"/>
          </a:p>
        </p:txBody>
      </p: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0" y="1227733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sz="4000" b="1" dirty="0" smtClean="0">
                <a:latin typeface="Cambria" pitchFamily="18" charset="0"/>
              </a:rPr>
              <a:t>Środki</a:t>
            </a:r>
            <a:endParaRPr lang="pl-PL" sz="4000" b="1" dirty="0">
              <a:latin typeface="Cambria" pitchFamily="18" charset="0"/>
            </a:endParaRPr>
          </a:p>
        </p:txBody>
      </p:sp>
      <p:pic>
        <p:nvPicPr>
          <p:cNvPr id="10" name="Obraz 9" descr="logoBMWiDe,property=bild,bereich=bmwi,sprache=de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553325" y="0"/>
            <a:ext cx="1590675" cy="8572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0"/>
            <a:ext cx="9144000" cy="1219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638800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5638800"/>
            <a:ext cx="9144000" cy="1219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7175" y="5635625"/>
            <a:ext cx="2181225" cy="1062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05600" y="5775325"/>
            <a:ext cx="2133600" cy="78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1981200" y="5891213"/>
            <a:ext cx="51054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sz="1300">
                <a:latin typeface="Cambria" pitchFamily="18" charset="0"/>
              </a:rPr>
              <a:t>Projekt współfinansowany przez Unię Europejską </a:t>
            </a:r>
            <a:br>
              <a:rPr lang="pl-PL" sz="1300">
                <a:latin typeface="Cambria" pitchFamily="18" charset="0"/>
              </a:rPr>
            </a:br>
            <a:r>
              <a:rPr lang="pl-PL" sz="1300">
                <a:latin typeface="Cambria" pitchFamily="18" charset="0"/>
              </a:rPr>
              <a:t>w ramach Europejskiego Funduszu Społecznego</a:t>
            </a:r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0" y="2003425"/>
            <a:ext cx="9144000" cy="3524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0">
              <a:lnSpc>
                <a:spcPct val="150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pl-PL" sz="2200" b="1" dirty="0" smtClean="0"/>
              <a:t> Regulacje </a:t>
            </a:r>
            <a:r>
              <a:rPr lang="pl-PL" sz="2200" b="1" dirty="0"/>
              <a:t>prawne ułatwiające zaangażowanie sektora prywatnego</a:t>
            </a:r>
            <a:endParaRPr lang="pl-PL" sz="2200" dirty="0"/>
          </a:p>
          <a:p>
            <a:pPr lvl="0">
              <a:lnSpc>
                <a:spcPct val="150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pl-PL" sz="2200" b="1" dirty="0" smtClean="0"/>
              <a:t> Wsparcie </a:t>
            </a:r>
            <a:r>
              <a:rPr lang="pl-PL" sz="2200" b="1" dirty="0"/>
              <a:t>finansowe państwa</a:t>
            </a:r>
            <a:endParaRPr lang="pl-PL" sz="2200" dirty="0"/>
          </a:p>
          <a:p>
            <a:pPr lvl="0">
              <a:lnSpc>
                <a:spcPct val="150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pl-PL" sz="2200" b="1" dirty="0" smtClean="0"/>
              <a:t> Wykorzystanie </a:t>
            </a:r>
            <a:r>
              <a:rPr lang="pl-PL" sz="2200" b="1" dirty="0"/>
              <a:t>różnorodnych technologii </a:t>
            </a:r>
            <a:endParaRPr lang="pl-PL" sz="2200" dirty="0"/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pl-PL" sz="2200" b="1" dirty="0" smtClean="0"/>
              <a:t>- </a:t>
            </a:r>
            <a:r>
              <a:rPr lang="pl-PL" sz="2200" dirty="0" smtClean="0"/>
              <a:t>cele </a:t>
            </a:r>
            <a:r>
              <a:rPr lang="pl-PL" sz="2200" dirty="0"/>
              <a:t>krótko i długoterminowe</a:t>
            </a:r>
          </a:p>
          <a:p>
            <a:pPr>
              <a:lnSpc>
                <a:spcPct val="150000"/>
              </a:lnSpc>
              <a:spcAft>
                <a:spcPts val="600"/>
              </a:spcAft>
              <a:buFontTx/>
              <a:buChar char="-"/>
            </a:pPr>
            <a:r>
              <a:rPr lang="pl-PL" sz="2200" dirty="0" smtClean="0"/>
              <a:t>Dywidenda cyfrowa (</a:t>
            </a:r>
            <a:r>
              <a:rPr lang="pl-PL" sz="2200" b="1" dirty="0" smtClean="0"/>
              <a:t>790 MHz-832MHz</a:t>
            </a:r>
            <a:r>
              <a:rPr lang="pl-PL" sz="2200" dirty="0" smtClean="0"/>
              <a:t>), </a:t>
            </a:r>
          </a:p>
          <a:p>
            <a:pPr>
              <a:lnSpc>
                <a:spcPct val="150000"/>
              </a:lnSpc>
              <a:spcAft>
                <a:spcPts val="600"/>
              </a:spcAft>
              <a:buFontTx/>
              <a:buChar char="-"/>
            </a:pPr>
            <a:r>
              <a:rPr lang="pl-PL" sz="2200" dirty="0" smtClean="0"/>
              <a:t> światłowody, </a:t>
            </a:r>
            <a:r>
              <a:rPr lang="pl-PL" sz="2200" dirty="0" err="1" smtClean="0"/>
              <a:t>xDSL</a:t>
            </a:r>
            <a:r>
              <a:rPr lang="pl-PL" sz="2200" dirty="0" smtClean="0"/>
              <a:t>, LTE</a:t>
            </a:r>
            <a:endParaRPr lang="pl-PL" sz="2200" dirty="0"/>
          </a:p>
        </p:txBody>
      </p: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0" y="1227733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sz="4000" b="1" dirty="0" smtClean="0">
                <a:latin typeface="Cambria" pitchFamily="18" charset="0"/>
              </a:rPr>
              <a:t>Środki</a:t>
            </a:r>
            <a:endParaRPr lang="pl-PL" sz="4000" b="1" dirty="0">
              <a:latin typeface="Cambria" pitchFamily="18" charset="0"/>
            </a:endParaRPr>
          </a:p>
        </p:txBody>
      </p:sp>
      <p:pic>
        <p:nvPicPr>
          <p:cNvPr id="10" name="Obraz 9" descr="logoBMWiDe,property=bild,bereich=bmwi,sprache=de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553325" y="0"/>
            <a:ext cx="1590675" cy="8572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0"/>
            <a:ext cx="9144000" cy="1219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638800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5638800"/>
            <a:ext cx="9144000" cy="1219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7175" y="5635625"/>
            <a:ext cx="2181225" cy="1062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05600" y="5775325"/>
            <a:ext cx="2133600" cy="78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1981200" y="5891213"/>
            <a:ext cx="51054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sz="1300">
                <a:latin typeface="Cambria" pitchFamily="18" charset="0"/>
              </a:rPr>
              <a:t>Projekt współfinansowany przez Unię Europejską </a:t>
            </a:r>
            <a:br>
              <a:rPr lang="pl-PL" sz="1300">
                <a:latin typeface="Cambria" pitchFamily="18" charset="0"/>
              </a:rPr>
            </a:br>
            <a:r>
              <a:rPr lang="pl-PL" sz="1300">
                <a:latin typeface="Cambria" pitchFamily="18" charset="0"/>
              </a:rPr>
              <a:t>w ramach Europejskiego Funduszu Społecznego</a:t>
            </a:r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0" y="2003425"/>
            <a:ext cx="9144000" cy="2277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0">
              <a:lnSpc>
                <a:spcPct val="150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pl-PL" sz="2200" dirty="0" smtClean="0"/>
              <a:t> Szacuje </a:t>
            </a:r>
            <a:r>
              <a:rPr lang="pl-PL" sz="2200" dirty="0"/>
              <a:t>się, że dzięki Rządowej Strategii udało się zwiększyć o 1,4 mln liczbę gospodarstw korzystających z łącza </a:t>
            </a:r>
            <a:r>
              <a:rPr lang="pl-PL" sz="2200" dirty="0" smtClean="0"/>
              <a:t>szerokopasmowego (początek 2011)</a:t>
            </a:r>
            <a:endParaRPr lang="pl-PL" sz="2200" dirty="0"/>
          </a:p>
          <a:p>
            <a:pPr lvl="0">
              <a:lnSpc>
                <a:spcPct val="150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pl-PL" sz="2200" dirty="0" smtClean="0"/>
              <a:t>  </a:t>
            </a:r>
            <a:r>
              <a:rPr lang="pl-PL" sz="2200" dirty="0"/>
              <a:t>rozbudowę technologii LTE przez operatorów telefonii </a:t>
            </a:r>
            <a:r>
              <a:rPr lang="pl-PL" sz="2200" dirty="0" smtClean="0"/>
              <a:t>komórkowej,</a:t>
            </a:r>
          </a:p>
          <a:p>
            <a:pPr lvl="0">
              <a:lnSpc>
                <a:spcPct val="150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pl-PL" sz="2200" dirty="0" smtClean="0"/>
              <a:t>zastosowanie </a:t>
            </a:r>
            <a:r>
              <a:rPr lang="pl-PL" sz="2200" dirty="0"/>
              <a:t>technologii satelitarnej, która staje się coraz </a:t>
            </a:r>
            <a:r>
              <a:rPr lang="pl-PL" sz="2200" dirty="0" smtClean="0"/>
              <a:t>efektywniejsza</a:t>
            </a:r>
            <a:endParaRPr lang="pl-PL" sz="2200" dirty="0"/>
          </a:p>
        </p:txBody>
      </p: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0" y="1227733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sz="4000" b="1" dirty="0" smtClean="0">
                <a:latin typeface="Cambria" pitchFamily="18" charset="0"/>
              </a:rPr>
              <a:t>Ewaluacja</a:t>
            </a:r>
            <a:endParaRPr lang="pl-PL" sz="4000" b="1" dirty="0">
              <a:latin typeface="Cambria" pitchFamily="18" charset="0"/>
            </a:endParaRPr>
          </a:p>
        </p:txBody>
      </p:sp>
      <p:pic>
        <p:nvPicPr>
          <p:cNvPr id="10" name="Obraz 9" descr="logoBMWiDe,property=bild,bereich=bmwi,sprache=de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553325" y="0"/>
            <a:ext cx="1590675" cy="8572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0"/>
            <a:ext cx="9144000" cy="1219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638800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5638800"/>
            <a:ext cx="9144000" cy="1219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7175" y="5635625"/>
            <a:ext cx="2181225" cy="1062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05600" y="5775325"/>
            <a:ext cx="2133600" cy="78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1981200" y="5891213"/>
            <a:ext cx="51054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sz="1300">
                <a:latin typeface="Cambria" pitchFamily="18" charset="0"/>
              </a:rPr>
              <a:t>Projekt współfinansowany przez Unię Europejską </a:t>
            </a:r>
            <a:br>
              <a:rPr lang="pl-PL" sz="1300">
                <a:latin typeface="Cambria" pitchFamily="18" charset="0"/>
              </a:rPr>
            </a:br>
            <a:r>
              <a:rPr lang="pl-PL" sz="1300">
                <a:latin typeface="Cambria" pitchFamily="18" charset="0"/>
              </a:rPr>
              <a:t>w ramach Europejskiego Funduszu Społecznego</a:t>
            </a:r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0" y="2003425"/>
            <a:ext cx="9144000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0">
              <a:lnSpc>
                <a:spcPct val="150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pl-PL" sz="2200" dirty="0" smtClean="0"/>
              <a:t> Przy </a:t>
            </a:r>
            <a:r>
              <a:rPr lang="pl-PL" sz="2200" dirty="0"/>
              <a:t>tworzeniu wysokowydajnych sieci </a:t>
            </a:r>
            <a:r>
              <a:rPr lang="pl-PL" sz="2200" dirty="0" smtClean="0"/>
              <a:t>efekt </a:t>
            </a:r>
            <a:r>
              <a:rPr lang="pl-PL" sz="2200" dirty="0"/>
              <a:t>synergii był za </a:t>
            </a:r>
            <a:r>
              <a:rPr lang="pl-PL" sz="2200" dirty="0" smtClean="0"/>
              <a:t>słaby</a:t>
            </a:r>
          </a:p>
          <a:p>
            <a:pPr lvl="0">
              <a:lnSpc>
                <a:spcPct val="150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pl-PL" sz="2200" dirty="0" smtClean="0"/>
              <a:t> Infrastruktury </a:t>
            </a:r>
            <a:r>
              <a:rPr lang="pl-PL" sz="2200" dirty="0"/>
              <a:t>prywatne i publiczne były jeszcze w zbyt małym stopniu udostępniane </a:t>
            </a:r>
          </a:p>
        </p:txBody>
      </p: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0" y="1227733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sz="4000" b="1" dirty="0" smtClean="0">
                <a:latin typeface="Cambria" pitchFamily="18" charset="0"/>
              </a:rPr>
              <a:t>Ewaluacja</a:t>
            </a:r>
            <a:endParaRPr lang="pl-PL" sz="4000" b="1" dirty="0">
              <a:latin typeface="Cambria" pitchFamily="18" charset="0"/>
            </a:endParaRPr>
          </a:p>
        </p:txBody>
      </p:sp>
      <p:pic>
        <p:nvPicPr>
          <p:cNvPr id="10" name="Obraz 9" descr="logoBMWiDe,property=bild,bereich=bmwi,sprache=de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553325" y="0"/>
            <a:ext cx="1590675" cy="8572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0"/>
            <a:ext cx="9144000" cy="1219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638800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5638800"/>
            <a:ext cx="9144000" cy="1219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7175" y="5635625"/>
            <a:ext cx="2181225" cy="1062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05600" y="5775325"/>
            <a:ext cx="2133600" cy="78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1981200" y="5891213"/>
            <a:ext cx="51054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sz="1300" dirty="0">
                <a:latin typeface="Cambria" pitchFamily="18" charset="0"/>
              </a:rPr>
              <a:t>Projekt współfinansowany przez </a:t>
            </a:r>
            <a:r>
              <a:rPr lang="pl-PL" sz="1300" i="1" dirty="0">
                <a:latin typeface="Cambria" pitchFamily="18" charset="0"/>
              </a:rPr>
              <a:t>Unię Europejską </a:t>
            </a:r>
            <a:r>
              <a:rPr lang="pl-PL" sz="1300" dirty="0">
                <a:latin typeface="Cambria" pitchFamily="18" charset="0"/>
              </a:rPr>
              <a:t/>
            </a:r>
            <a:br>
              <a:rPr lang="pl-PL" sz="1300" dirty="0">
                <a:latin typeface="Cambria" pitchFamily="18" charset="0"/>
              </a:rPr>
            </a:br>
            <a:r>
              <a:rPr lang="pl-PL" sz="1300" dirty="0">
                <a:latin typeface="Cambria" pitchFamily="18" charset="0"/>
              </a:rPr>
              <a:t>w ramach Europejskiego Funduszu Społecznego</a:t>
            </a:r>
          </a:p>
        </p:txBody>
      </p:sp>
      <p:pic>
        <p:nvPicPr>
          <p:cNvPr id="11" name="Obraz 10" descr="logoBMWiDe,property=bild,bereich=bmwi,sprache=de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553325" y="0"/>
            <a:ext cx="1590675" cy="857250"/>
          </a:xfrm>
          <a:prstGeom prst="rect">
            <a:avLst/>
          </a:prstGeom>
        </p:spPr>
      </p:pic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0" y="2003425"/>
            <a:ext cx="9144000" cy="2939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0">
              <a:lnSpc>
                <a:spcPct val="150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pl-PL" sz="2200" dirty="0" smtClean="0"/>
              <a:t> dobro publiczne, rozwój gospodarczy</a:t>
            </a:r>
          </a:p>
          <a:p>
            <a:pPr lvl="0">
              <a:lnSpc>
                <a:spcPct val="150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pl-PL" sz="2200" dirty="0" smtClean="0"/>
              <a:t>Precyzyjnie sformułowane cele</a:t>
            </a:r>
          </a:p>
          <a:p>
            <a:pPr lvl="0">
              <a:lnSpc>
                <a:spcPct val="150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pl-PL" sz="2200" dirty="0" smtClean="0"/>
              <a:t> koordynacja (szczebel federalny, landy i gminy) </a:t>
            </a:r>
          </a:p>
          <a:p>
            <a:pPr lvl="0">
              <a:lnSpc>
                <a:spcPct val="150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pl-PL" sz="2200" dirty="0" smtClean="0"/>
              <a:t> mniejszy stopień biurokracji, pokonywanie barier dla inwestycji</a:t>
            </a:r>
          </a:p>
          <a:p>
            <a:pPr lvl="0">
              <a:lnSpc>
                <a:spcPct val="150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pl-PL" sz="2200" dirty="0" smtClean="0"/>
              <a:t> terminowość</a:t>
            </a:r>
            <a:endParaRPr lang="pl-PL" sz="2200" dirty="0"/>
          </a:p>
        </p:txBody>
      </p:sp>
      <p:sp>
        <p:nvSpPr>
          <p:cNvPr id="15" name="Text Box 10"/>
          <p:cNvSpPr txBox="1">
            <a:spLocks noChangeArrowheads="1"/>
          </p:cNvSpPr>
          <p:nvPr/>
        </p:nvSpPr>
        <p:spPr bwMode="auto">
          <a:xfrm>
            <a:off x="0" y="1227733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sz="4000" b="1" dirty="0" smtClean="0">
                <a:latin typeface="Cambria" pitchFamily="18" charset="0"/>
              </a:rPr>
              <a:t>Wnioski</a:t>
            </a:r>
            <a:endParaRPr lang="pl-PL" sz="4000" b="1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0"/>
            <a:ext cx="9144000" cy="1219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638800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5638800"/>
            <a:ext cx="9144000" cy="1219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7175" y="5635625"/>
            <a:ext cx="2181225" cy="1062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05600" y="5775325"/>
            <a:ext cx="2133600" cy="78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1981200" y="5891213"/>
            <a:ext cx="51054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sz="1300">
                <a:latin typeface="Cambria" pitchFamily="18" charset="0"/>
              </a:rPr>
              <a:t>Projekt współfinansowany przez Unię Europejską </a:t>
            </a:r>
            <a:br>
              <a:rPr lang="pl-PL" sz="1300">
                <a:latin typeface="Cambria" pitchFamily="18" charset="0"/>
              </a:rPr>
            </a:br>
            <a:r>
              <a:rPr lang="pl-PL" sz="1300">
                <a:latin typeface="Cambria" pitchFamily="18" charset="0"/>
              </a:rPr>
              <a:t>w ramach Europejskiego Funduszu Społecznego</a:t>
            </a:r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0" y="2003425"/>
            <a:ext cx="9144000" cy="27469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ts val="0"/>
              </a:spcBef>
            </a:pPr>
            <a:r>
              <a:rPr lang="pl-PL" sz="4000" dirty="0" smtClean="0">
                <a:latin typeface="Cambria" pitchFamily="18" charset="0"/>
              </a:rPr>
              <a:t>Niemieckie doświadczenia</a:t>
            </a:r>
          </a:p>
          <a:p>
            <a:pPr algn="ctr">
              <a:spcBef>
                <a:spcPts val="0"/>
              </a:spcBef>
            </a:pPr>
            <a:r>
              <a:rPr lang="pl-PL" sz="4000" dirty="0" smtClean="0">
                <a:latin typeface="Cambria" pitchFamily="18" charset="0"/>
              </a:rPr>
              <a:t>w upowszechnianiu dostępu</a:t>
            </a:r>
          </a:p>
          <a:p>
            <a:pPr algn="ctr">
              <a:spcBef>
                <a:spcPts val="0"/>
              </a:spcBef>
            </a:pPr>
            <a:r>
              <a:rPr lang="pl-PL" sz="4000" dirty="0" smtClean="0">
                <a:latin typeface="Cambria" pitchFamily="18" charset="0"/>
              </a:rPr>
              <a:t>do szerokopasmowego </a:t>
            </a:r>
            <a:r>
              <a:rPr lang="pl-PL" sz="4000" dirty="0" err="1" smtClean="0">
                <a:latin typeface="Cambria" pitchFamily="18" charset="0"/>
              </a:rPr>
              <a:t>internetu</a:t>
            </a:r>
            <a:endParaRPr lang="pl-PL" sz="4000" dirty="0">
              <a:latin typeface="Cambria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pl-PL" sz="3500" dirty="0">
                <a:latin typeface="Cambria" pitchFamily="18" charset="0"/>
              </a:rPr>
              <a:t>Konferencja Absolwentów</a:t>
            </a:r>
          </a:p>
        </p:txBody>
      </p: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0" y="4648200"/>
            <a:ext cx="91440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sz="2500" dirty="0" smtClean="0">
                <a:latin typeface="Cambria" pitchFamily="18" charset="0"/>
              </a:rPr>
              <a:t>21 lipca 2011 </a:t>
            </a:r>
            <a:r>
              <a:rPr lang="pl-PL" sz="2500" dirty="0">
                <a:latin typeface="Cambria" pitchFamily="18" charset="0"/>
              </a:rPr>
              <a:t>r.</a:t>
            </a:r>
          </a:p>
        </p:txBody>
      </p:sp>
      <p:pic>
        <p:nvPicPr>
          <p:cNvPr id="10" name="Obraz 9" descr="logoBMWiDe,property=bild,bereich=bmwi,sprache=de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553325" y="0"/>
            <a:ext cx="1590675" cy="8572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0"/>
            <a:ext cx="9144000" cy="1219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638800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5638800"/>
            <a:ext cx="9144000" cy="1219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7175" y="5635625"/>
            <a:ext cx="2181225" cy="1062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05600" y="5775325"/>
            <a:ext cx="2133600" cy="78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1981200" y="5891213"/>
            <a:ext cx="51054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sz="1300">
                <a:latin typeface="Cambria" pitchFamily="18" charset="0"/>
              </a:rPr>
              <a:t>Projekt współfinansowany przez Unię Europejską </a:t>
            </a:r>
            <a:br>
              <a:rPr lang="pl-PL" sz="1300">
                <a:latin typeface="Cambria" pitchFamily="18" charset="0"/>
              </a:rPr>
            </a:br>
            <a:r>
              <a:rPr lang="pl-PL" sz="1300">
                <a:latin typeface="Cambria" pitchFamily="18" charset="0"/>
              </a:rPr>
              <a:t>w ramach Europejskiego Funduszu Społecznego</a:t>
            </a:r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0" y="1772816"/>
            <a:ext cx="9144000" cy="390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742950" indent="-742950">
              <a:lnSpc>
                <a:spcPct val="15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pl-PL" sz="2200" dirty="0" smtClean="0">
                <a:latin typeface="Cambria" pitchFamily="18" charset="0"/>
              </a:rPr>
              <a:t>Źródła</a:t>
            </a:r>
          </a:p>
          <a:p>
            <a:pPr marL="742950" indent="-742950">
              <a:lnSpc>
                <a:spcPct val="15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pl-PL" sz="2200" dirty="0" smtClean="0">
                <a:latin typeface="Cambria" pitchFamily="18" charset="0"/>
              </a:rPr>
              <a:t>Wskaźniki</a:t>
            </a:r>
          </a:p>
          <a:p>
            <a:pPr marL="742950" indent="-742950">
              <a:lnSpc>
                <a:spcPct val="15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pl-PL" sz="2200" dirty="0" smtClean="0">
                <a:latin typeface="Cambria" pitchFamily="18" charset="0"/>
              </a:rPr>
              <a:t>Cele Strategii Rządu Federalnego</a:t>
            </a:r>
          </a:p>
          <a:p>
            <a:pPr marL="742950" indent="-742950">
              <a:lnSpc>
                <a:spcPct val="15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pl-PL" sz="2200" dirty="0" smtClean="0">
                <a:latin typeface="Cambria" pitchFamily="18" charset="0"/>
              </a:rPr>
              <a:t>Środki</a:t>
            </a:r>
          </a:p>
          <a:p>
            <a:pPr marL="742950" indent="-742950">
              <a:lnSpc>
                <a:spcPct val="15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pl-PL" sz="2200" dirty="0" smtClean="0">
                <a:latin typeface="Cambria" pitchFamily="18" charset="0"/>
              </a:rPr>
              <a:t>Ewaluacja</a:t>
            </a:r>
          </a:p>
          <a:p>
            <a:pPr marL="742950" indent="-742950">
              <a:lnSpc>
                <a:spcPct val="15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pl-PL" sz="2200" dirty="0" smtClean="0">
                <a:latin typeface="Cambria" pitchFamily="18" charset="0"/>
              </a:rPr>
              <a:t>Wnioski</a:t>
            </a:r>
            <a:endParaRPr lang="pl-PL" sz="2200" dirty="0">
              <a:latin typeface="Cambria" pitchFamily="18" charset="0"/>
            </a:endParaRPr>
          </a:p>
        </p:txBody>
      </p: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0" y="1227733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sz="4000" b="1" dirty="0" smtClean="0">
                <a:latin typeface="Cambria" pitchFamily="18" charset="0"/>
              </a:rPr>
              <a:t>Plan prezentacji</a:t>
            </a:r>
            <a:endParaRPr lang="pl-PL" sz="4000" b="1" dirty="0">
              <a:latin typeface="Cambria" pitchFamily="18" charset="0"/>
            </a:endParaRPr>
          </a:p>
        </p:txBody>
      </p:sp>
      <p:pic>
        <p:nvPicPr>
          <p:cNvPr id="10" name="Obraz 9" descr="logoBMWiDe,property=bild,bereich=bmwi,sprache=de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553325" y="0"/>
            <a:ext cx="1590675" cy="8572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0"/>
            <a:ext cx="9144000" cy="1219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638800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5638800"/>
            <a:ext cx="9144000" cy="1219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7175" y="5635625"/>
            <a:ext cx="2181225" cy="1062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05600" y="5775325"/>
            <a:ext cx="2133600" cy="78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1981200" y="5891213"/>
            <a:ext cx="51054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sz="1300">
                <a:latin typeface="Cambria" pitchFamily="18" charset="0"/>
              </a:rPr>
              <a:t>Projekt współfinansowany przez Unię Europejską </a:t>
            </a:r>
            <a:br>
              <a:rPr lang="pl-PL" sz="1300">
                <a:latin typeface="Cambria" pitchFamily="18" charset="0"/>
              </a:rPr>
            </a:br>
            <a:r>
              <a:rPr lang="pl-PL" sz="1300">
                <a:latin typeface="Cambria" pitchFamily="18" charset="0"/>
              </a:rPr>
              <a:t>w ramach Europejskiego Funduszu Społecznego</a:t>
            </a:r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0" y="1911632"/>
            <a:ext cx="9144000" cy="3447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0">
              <a:lnSpc>
                <a:spcPct val="150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pl-PL" sz="2200" dirty="0" smtClean="0"/>
              <a:t> Umowa </a:t>
            </a:r>
            <a:r>
              <a:rPr lang="pl-PL" sz="2200" dirty="0"/>
              <a:t>koalicyjna (CDU, CSU, FDP) </a:t>
            </a:r>
          </a:p>
          <a:p>
            <a:pPr lvl="0">
              <a:lnSpc>
                <a:spcPct val="150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pl-PL" sz="2200" dirty="0" smtClean="0"/>
              <a:t> Strategia Szerokopasmowego Internetu </a:t>
            </a:r>
            <a:r>
              <a:rPr lang="pl-PL" sz="2200" dirty="0"/>
              <a:t>Rządu Federalnego  2006 r. </a:t>
            </a:r>
            <a:r>
              <a:rPr lang="pl-PL" sz="2200" dirty="0" smtClean="0"/>
              <a:t>(Federalne Ministerstwo </a:t>
            </a:r>
            <a:r>
              <a:rPr lang="pl-PL" sz="2200" dirty="0"/>
              <a:t>Gospodarki i Technologii)</a:t>
            </a:r>
          </a:p>
          <a:p>
            <a:pPr lvl="0">
              <a:lnSpc>
                <a:spcPct val="150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pl-PL" sz="2200" dirty="0" smtClean="0"/>
              <a:t> </a:t>
            </a:r>
            <a:r>
              <a:rPr lang="pl-PL" sz="2200" dirty="0" err="1" smtClean="0"/>
              <a:t>www.zukunft-breitband.de</a:t>
            </a:r>
            <a:endParaRPr lang="pl-PL" sz="2200" dirty="0"/>
          </a:p>
          <a:p>
            <a:pPr>
              <a:lnSpc>
                <a:spcPct val="150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pl-PL" sz="2200" dirty="0" smtClean="0"/>
              <a:t> wyjazd studyjny: spotkanie </a:t>
            </a:r>
            <a:r>
              <a:rPr lang="pl-PL" sz="2200" dirty="0"/>
              <a:t>informacyjne dla słuchaczy </a:t>
            </a:r>
            <a:r>
              <a:rPr lang="pl-PL" sz="2200" dirty="0" smtClean="0"/>
              <a:t>KSAP</a:t>
            </a: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pl-PL" sz="2200" dirty="0" smtClean="0"/>
              <a:t>w Federalnym Ministerstwie </a:t>
            </a:r>
            <a:r>
              <a:rPr lang="pl-PL" sz="2200" dirty="0"/>
              <a:t>Gospodarki i Technologii w </a:t>
            </a:r>
            <a:r>
              <a:rPr lang="pl-PL" sz="2200" dirty="0" smtClean="0"/>
              <a:t>Berlinie</a:t>
            </a:r>
            <a:endParaRPr lang="pl-PL" sz="2200" dirty="0" smtClean="0">
              <a:latin typeface="Cambria" pitchFamily="18" charset="0"/>
            </a:endParaRPr>
          </a:p>
        </p:txBody>
      </p: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0" y="1227733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sz="4000" b="1" dirty="0" smtClean="0">
                <a:latin typeface="Cambria" pitchFamily="18" charset="0"/>
              </a:rPr>
              <a:t>Źródła</a:t>
            </a:r>
            <a:endParaRPr lang="pl-PL" sz="4000" b="1" dirty="0">
              <a:latin typeface="Cambria" pitchFamily="18" charset="0"/>
            </a:endParaRPr>
          </a:p>
        </p:txBody>
      </p:sp>
      <p:pic>
        <p:nvPicPr>
          <p:cNvPr id="10" name="Obraz 9" descr="logoBMWiDe,property=bild,bereich=bmwi,sprache=de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553325" y="0"/>
            <a:ext cx="1590675" cy="8572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Obraz 12" descr="portal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57290" y="714356"/>
            <a:ext cx="6572296" cy="5257837"/>
          </a:xfrm>
          <a:prstGeom prst="rect">
            <a:avLst/>
          </a:prstGeom>
        </p:spPr>
      </p:pic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0"/>
            <a:ext cx="9144000" cy="1219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5638800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5638800"/>
            <a:ext cx="9144000" cy="1219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7175" y="5635625"/>
            <a:ext cx="2181225" cy="1062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05600" y="5775325"/>
            <a:ext cx="2133600" cy="78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1981200" y="5891213"/>
            <a:ext cx="51054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sz="1300">
                <a:latin typeface="Cambria" pitchFamily="18" charset="0"/>
              </a:rPr>
              <a:t>Projekt współfinansowany przez Unię Europejską </a:t>
            </a:r>
            <a:br>
              <a:rPr lang="pl-PL" sz="1300">
                <a:latin typeface="Cambria" pitchFamily="18" charset="0"/>
              </a:rPr>
            </a:br>
            <a:r>
              <a:rPr lang="pl-PL" sz="1300">
                <a:latin typeface="Cambria" pitchFamily="18" charset="0"/>
              </a:rPr>
              <a:t>w ramach Europejskiego Funduszu Społecznego</a:t>
            </a: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0" y="5343019"/>
            <a:ext cx="91440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pl-PL" sz="1000" b="1" dirty="0" smtClean="0"/>
              <a:t>źródło</a:t>
            </a:r>
            <a:r>
              <a:rPr lang="pl-PL" sz="1000" b="1" dirty="0"/>
              <a:t>:</a:t>
            </a:r>
            <a:r>
              <a:rPr lang="pl-PL" sz="1000" dirty="0"/>
              <a:t> http://www.zukunft-breitband.de</a:t>
            </a:r>
            <a:r>
              <a:rPr lang="pl-PL" sz="1000" dirty="0" smtClean="0"/>
              <a:t>/</a:t>
            </a:r>
            <a:endParaRPr lang="pl-PL" sz="1000" dirty="0"/>
          </a:p>
        </p:txBody>
      </p:sp>
      <p:pic>
        <p:nvPicPr>
          <p:cNvPr id="12" name="Obraz 11" descr="logoBMWiDe,property=bild,bereich=bmwi,sprache=de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553325" y="0"/>
            <a:ext cx="1590675" cy="8572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0"/>
            <a:ext cx="9144000" cy="1219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638800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5638800"/>
            <a:ext cx="9144000" cy="1219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7175" y="5635625"/>
            <a:ext cx="2181225" cy="1062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05600" y="5775325"/>
            <a:ext cx="2133600" cy="78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1981200" y="5891213"/>
            <a:ext cx="51054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sz="1300">
                <a:latin typeface="Cambria" pitchFamily="18" charset="0"/>
              </a:rPr>
              <a:t>Projekt współfinansowany przez Unię Europejską </a:t>
            </a:r>
            <a:br>
              <a:rPr lang="pl-PL" sz="1300">
                <a:latin typeface="Cambria" pitchFamily="18" charset="0"/>
              </a:rPr>
            </a:br>
            <a:r>
              <a:rPr lang="pl-PL" sz="1300">
                <a:latin typeface="Cambria" pitchFamily="18" charset="0"/>
              </a:rPr>
              <a:t>w ramach Europejskiego Funduszu Społecznego</a:t>
            </a:r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0" y="1988840"/>
            <a:ext cx="9144000" cy="2277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pl-PL" sz="2200" dirty="0" smtClean="0"/>
              <a:t> 26 </a:t>
            </a:r>
            <a:r>
              <a:rPr lang="pl-PL" sz="2200" dirty="0"/>
              <a:t>mln </a:t>
            </a:r>
            <a:r>
              <a:rPr lang="pl-PL" sz="2200" dirty="0" smtClean="0"/>
              <a:t>(~2/3</a:t>
            </a:r>
            <a:r>
              <a:rPr lang="pl-PL" sz="2200" dirty="0"/>
              <a:t>) </a:t>
            </a:r>
            <a:r>
              <a:rPr lang="pl-PL" sz="2200" dirty="0" smtClean="0"/>
              <a:t>gosp. dom.  </a:t>
            </a:r>
            <a:r>
              <a:rPr lang="pl-PL" sz="2200" dirty="0"/>
              <a:t>korzysta z </a:t>
            </a:r>
            <a:r>
              <a:rPr lang="pl-PL" sz="2200" dirty="0" smtClean="0"/>
              <a:t>szerokopasmowego </a:t>
            </a:r>
            <a:r>
              <a:rPr lang="pl-PL" sz="2200" dirty="0" err="1" smtClean="0"/>
              <a:t>internetu</a:t>
            </a:r>
            <a:r>
              <a:rPr lang="pl-PL" sz="2200" dirty="0" smtClean="0"/>
              <a:t> 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pl-PL" sz="2200" dirty="0" smtClean="0"/>
              <a:t> 21 mln DSL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pl-PL" sz="2200" dirty="0" smtClean="0"/>
              <a:t> obecnie 600</a:t>
            </a:r>
            <a:r>
              <a:rPr lang="pl-PL" sz="2200" dirty="0"/>
              <a:t> </a:t>
            </a:r>
            <a:r>
              <a:rPr lang="pl-PL" sz="2200" dirty="0" smtClean="0"/>
              <a:t>tys. </a:t>
            </a:r>
            <a:r>
              <a:rPr lang="pl-PL" sz="2200" dirty="0"/>
              <a:t>gospodarstw bez dostępu </a:t>
            </a:r>
            <a:r>
              <a:rPr lang="pl-PL" sz="2200" dirty="0" smtClean="0"/>
              <a:t>do szerokopasmowego Internetu, głównie </a:t>
            </a:r>
            <a:r>
              <a:rPr lang="pl-PL" sz="2200" dirty="0"/>
              <a:t>na obszarach </a:t>
            </a:r>
            <a:r>
              <a:rPr lang="pl-PL" sz="2200" dirty="0" smtClean="0"/>
              <a:t>wiejskich</a:t>
            </a:r>
            <a:endParaRPr lang="pl-PL" sz="2200" dirty="0"/>
          </a:p>
        </p:txBody>
      </p: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0" y="1227733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sz="4000" b="1" dirty="0" smtClean="0">
                <a:latin typeface="Cambria" pitchFamily="18" charset="0"/>
              </a:rPr>
              <a:t>Wskaźniki</a:t>
            </a:r>
            <a:endParaRPr lang="pl-PL" sz="4000" b="1" dirty="0">
              <a:latin typeface="Cambria" pitchFamily="18" charset="0"/>
            </a:endParaRPr>
          </a:p>
        </p:txBody>
      </p:sp>
      <p:pic>
        <p:nvPicPr>
          <p:cNvPr id="10" name="Obraz 9" descr="logoBMWiDe,property=bild,bereich=bmwi,sprache=de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553325" y="0"/>
            <a:ext cx="1590675" cy="8572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0"/>
            <a:ext cx="9144000" cy="1219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638800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5638800"/>
            <a:ext cx="9144000" cy="1219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7175" y="5635625"/>
            <a:ext cx="2181225" cy="1062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05600" y="5775325"/>
            <a:ext cx="2133600" cy="78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1981200" y="5891213"/>
            <a:ext cx="51054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sz="1300">
                <a:latin typeface="Cambria" pitchFamily="18" charset="0"/>
              </a:rPr>
              <a:t>Projekt współfinansowany przez Unię Europejską </a:t>
            </a:r>
            <a:br>
              <a:rPr lang="pl-PL" sz="1300">
                <a:latin typeface="Cambria" pitchFamily="18" charset="0"/>
              </a:rPr>
            </a:br>
            <a:r>
              <a:rPr lang="pl-PL" sz="1300">
                <a:latin typeface="Cambria" pitchFamily="18" charset="0"/>
              </a:rPr>
              <a:t>w ramach Europejskiego Funduszu Społecznego</a:t>
            </a:r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0" y="2003425"/>
            <a:ext cx="914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pl-PL" sz="2000" b="1" dirty="0" smtClean="0"/>
              <a:t>Niemieckie gospodarstwa domowe korzystające z szerokopasmowego </a:t>
            </a:r>
            <a:r>
              <a:rPr lang="pl-PL" sz="2000" b="1" dirty="0" err="1" smtClean="0"/>
              <a:t>internetu</a:t>
            </a:r>
            <a:endParaRPr lang="pl-PL" sz="2000" b="1" dirty="0" smtClean="0"/>
          </a:p>
        </p:txBody>
      </p: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0" y="1227733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sz="4000" b="1" dirty="0" smtClean="0">
                <a:latin typeface="Cambria" pitchFamily="18" charset="0"/>
              </a:rPr>
              <a:t>Wskaźniki</a:t>
            </a:r>
            <a:endParaRPr lang="pl-PL" sz="4000" b="1" dirty="0">
              <a:latin typeface="Cambria" pitchFamily="18" charset="0"/>
            </a:endParaRPr>
          </a:p>
        </p:txBody>
      </p:sp>
      <p:graphicFrame>
        <p:nvGraphicFramePr>
          <p:cNvPr id="10" name="Tabela 9"/>
          <p:cNvGraphicFramePr>
            <a:graphicFrameLocks noGrp="1"/>
          </p:cNvGraphicFramePr>
          <p:nvPr/>
        </p:nvGraphicFramePr>
        <p:xfrm>
          <a:off x="1403648" y="2708920"/>
          <a:ext cx="6096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latin typeface="Calibri"/>
                          <a:ea typeface="Calibri"/>
                          <a:cs typeface="Times New Roman"/>
                        </a:rPr>
                        <a:t>2009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latin typeface="Calibri"/>
                          <a:ea typeface="Calibri"/>
                          <a:cs typeface="Times New Roman"/>
                        </a:rPr>
                        <a:t>2011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 smtClean="0">
                          <a:latin typeface="Calibri"/>
                          <a:ea typeface="Calibri"/>
                          <a:cs typeface="Times New Roman"/>
                        </a:rPr>
                        <a:t>&gt;384 </a:t>
                      </a:r>
                      <a:r>
                        <a:rPr lang="pl-PL" sz="2000" dirty="0" err="1" smtClean="0">
                          <a:latin typeface="Calibri"/>
                          <a:ea typeface="Calibri"/>
                          <a:cs typeface="Times New Roman"/>
                        </a:rPr>
                        <a:t>Kb</a:t>
                      </a:r>
                      <a:r>
                        <a:rPr lang="pl-PL" sz="2000" dirty="0" smtClean="0">
                          <a:latin typeface="Calibri"/>
                          <a:ea typeface="Calibri"/>
                          <a:cs typeface="Times New Roman"/>
                        </a:rPr>
                        <a:t>/s</a:t>
                      </a:r>
                      <a:endParaRPr lang="pl-PL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 smtClean="0">
                          <a:latin typeface="Calibri"/>
                          <a:ea typeface="Calibri"/>
                          <a:cs typeface="Times New Roman"/>
                        </a:rPr>
                        <a:t>98%</a:t>
                      </a:r>
                      <a:endParaRPr lang="pl-PL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 smtClean="0">
                          <a:latin typeface="Calibri"/>
                          <a:ea typeface="Calibri"/>
                          <a:cs typeface="Times New Roman"/>
                        </a:rPr>
                        <a:t>&gt;1Mb/s</a:t>
                      </a:r>
                      <a:endParaRPr lang="pl-PL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 smtClean="0">
                          <a:latin typeface="Calibri"/>
                          <a:ea typeface="Calibri"/>
                          <a:cs typeface="Times New Roman"/>
                        </a:rPr>
                        <a:t>92%</a:t>
                      </a:r>
                      <a:endParaRPr lang="pl-PL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latin typeface="Calibri"/>
                          <a:ea typeface="Calibri"/>
                          <a:cs typeface="Times New Roman"/>
                        </a:rPr>
                        <a:t>98.5%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 smtClean="0">
                          <a:latin typeface="Calibri"/>
                          <a:ea typeface="Calibri"/>
                          <a:cs typeface="Times New Roman"/>
                        </a:rPr>
                        <a:t>&gt;2 </a:t>
                      </a:r>
                      <a:r>
                        <a:rPr lang="pl-PL" sz="2000" dirty="0">
                          <a:latin typeface="Calibri"/>
                          <a:ea typeface="Calibri"/>
                          <a:cs typeface="Times New Roman"/>
                        </a:rPr>
                        <a:t>Mb/s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latin typeface="Calibri"/>
                          <a:ea typeface="Calibri"/>
                          <a:cs typeface="Times New Roman"/>
                        </a:rPr>
                        <a:t>70 %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 smtClean="0">
                          <a:latin typeface="Calibri"/>
                          <a:ea typeface="Calibri"/>
                          <a:cs typeface="Times New Roman"/>
                        </a:rPr>
                        <a:t>&gt;50 </a:t>
                      </a:r>
                      <a:r>
                        <a:rPr lang="pl-PL" sz="2000" dirty="0">
                          <a:latin typeface="Calibri"/>
                          <a:ea typeface="Calibri"/>
                          <a:cs typeface="Times New Roman"/>
                        </a:rPr>
                        <a:t>Mb/s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>
                          <a:latin typeface="Calibri"/>
                          <a:ea typeface="Calibri"/>
                          <a:cs typeface="Times New Roman"/>
                        </a:rPr>
                        <a:t>20%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0" y="5343019"/>
            <a:ext cx="91440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pl-PL" sz="1000" b="1" dirty="0" smtClean="0"/>
              <a:t>źródło</a:t>
            </a:r>
            <a:r>
              <a:rPr lang="pl-PL" sz="1000" b="1" dirty="0"/>
              <a:t>:</a:t>
            </a:r>
            <a:r>
              <a:rPr lang="pl-PL" sz="1000" dirty="0"/>
              <a:t> http://www.zukunft-breitband.de</a:t>
            </a:r>
            <a:r>
              <a:rPr lang="pl-PL" sz="1000" dirty="0" smtClean="0"/>
              <a:t>/</a:t>
            </a:r>
            <a:endParaRPr lang="pl-PL" sz="1000" dirty="0"/>
          </a:p>
        </p:txBody>
      </p:sp>
      <p:pic>
        <p:nvPicPr>
          <p:cNvPr id="12" name="Obraz 11" descr="logoBMWiDe,property=bild,bereich=bmwi,sprache=de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553325" y="0"/>
            <a:ext cx="1590675" cy="8572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0"/>
            <a:ext cx="9144000" cy="1219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638800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5638800"/>
            <a:ext cx="9144000" cy="1219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7175" y="5635625"/>
            <a:ext cx="2181225" cy="1062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05600" y="5775325"/>
            <a:ext cx="2133600" cy="78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1981200" y="5891213"/>
            <a:ext cx="51054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sz="1300">
                <a:latin typeface="Cambria" pitchFamily="18" charset="0"/>
              </a:rPr>
              <a:t>Projekt współfinansowany przez Unię Europejską </a:t>
            </a:r>
            <a:br>
              <a:rPr lang="pl-PL" sz="1300">
                <a:latin typeface="Cambria" pitchFamily="18" charset="0"/>
              </a:rPr>
            </a:br>
            <a:r>
              <a:rPr lang="pl-PL" sz="1300">
                <a:latin typeface="Cambria" pitchFamily="18" charset="0"/>
              </a:rPr>
              <a:t>w ramach Europejskiego Funduszu Społecznego</a:t>
            </a: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0" y="5343019"/>
            <a:ext cx="91440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pl-PL" sz="1000" b="1" dirty="0" smtClean="0"/>
              <a:t>źródło</a:t>
            </a:r>
            <a:r>
              <a:rPr lang="pl-PL" sz="1000" b="1" dirty="0"/>
              <a:t>:</a:t>
            </a:r>
            <a:r>
              <a:rPr lang="pl-PL" sz="1000" dirty="0"/>
              <a:t> </a:t>
            </a:r>
            <a:r>
              <a:rPr lang="pl-PL" sz="1000" dirty="0" smtClean="0"/>
              <a:t>Mały rocznik statystyczny GUS 2010.</a:t>
            </a:r>
            <a:endParaRPr lang="pl-PL" sz="1000" dirty="0"/>
          </a:p>
        </p:txBody>
      </p:sp>
      <p:pic>
        <p:nvPicPr>
          <p:cNvPr id="12" name="Obraz 11" descr="logoBMWiDe,property=bild,bereich=bmwi,sprache=de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553325" y="0"/>
            <a:ext cx="1590675" cy="857250"/>
          </a:xfrm>
          <a:prstGeom prst="rect">
            <a:avLst/>
          </a:prstGeom>
        </p:spPr>
      </p:pic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0" y="1227733"/>
            <a:ext cx="91440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pl-PL" sz="4000" b="1" dirty="0" smtClean="0"/>
              <a:t>Szerokopasmowy </a:t>
            </a:r>
            <a:r>
              <a:rPr lang="pl-PL" sz="4000" b="1" dirty="0" err="1" smtClean="0"/>
              <a:t>internet</a:t>
            </a:r>
            <a:r>
              <a:rPr lang="pl-PL" sz="4000" b="1" dirty="0" smtClean="0"/>
              <a:t> w Polsce</a:t>
            </a:r>
          </a:p>
          <a:p>
            <a:pPr algn="ctr"/>
            <a:r>
              <a:rPr lang="pl-PL" sz="4000" b="1" dirty="0" smtClean="0"/>
              <a:t>w 2009 </a:t>
            </a:r>
          </a:p>
        </p:txBody>
      </p:sp>
      <p:sp>
        <p:nvSpPr>
          <p:cNvPr id="14" name="Text Box 9"/>
          <p:cNvSpPr txBox="1">
            <a:spLocks noChangeArrowheads="1"/>
          </p:cNvSpPr>
          <p:nvPr/>
        </p:nvSpPr>
        <p:spPr bwMode="auto">
          <a:xfrm>
            <a:off x="0" y="2739750"/>
            <a:ext cx="9144000" cy="1046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l-PL" sz="2200" dirty="0" smtClean="0"/>
              <a:t> </a:t>
            </a:r>
            <a:r>
              <a:rPr lang="pl-PL" sz="2000" dirty="0" smtClean="0"/>
              <a:t>50% gospodarstw domowych w 2009 roku</a:t>
            </a:r>
          </a:p>
          <a:p>
            <a:endParaRPr lang="pl-PL" sz="2000" dirty="0" smtClean="0"/>
          </a:p>
          <a:p>
            <a:pPr>
              <a:buFont typeface="Arial" pitchFamily="34" charset="0"/>
              <a:buChar char="•"/>
            </a:pPr>
            <a:r>
              <a:rPr lang="pl-PL" sz="2000" dirty="0" smtClean="0"/>
              <a:t> 58% przedsiębiorstw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0"/>
            <a:ext cx="9144000" cy="1219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638800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5638800"/>
            <a:ext cx="9144000" cy="1219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7175" y="5635625"/>
            <a:ext cx="2181225" cy="1062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05600" y="5775325"/>
            <a:ext cx="2133600" cy="78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1981200" y="5891213"/>
            <a:ext cx="51054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sz="1300">
                <a:latin typeface="Cambria" pitchFamily="18" charset="0"/>
              </a:rPr>
              <a:t>Projekt współfinansowany przez Unię Europejską </a:t>
            </a:r>
            <a:br>
              <a:rPr lang="pl-PL" sz="1300">
                <a:latin typeface="Cambria" pitchFamily="18" charset="0"/>
              </a:rPr>
            </a:br>
            <a:r>
              <a:rPr lang="pl-PL" sz="1300">
                <a:latin typeface="Cambria" pitchFamily="18" charset="0"/>
              </a:rPr>
              <a:t>w ramach Europejskiego Funduszu Społecznego</a:t>
            </a:r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0" y="2132856"/>
            <a:ext cx="9144000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0" algn="just">
              <a:lnSpc>
                <a:spcPct val="150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pl-PL" sz="2200" dirty="0" smtClean="0"/>
              <a:t> do </a:t>
            </a:r>
            <a:r>
              <a:rPr lang="pl-PL" sz="2200" dirty="0"/>
              <a:t>końca 2010 r. zapewnienie w całym kraju możliwości podłączenia do sieci szerokopasmowej o minimalnej prędkości 1 Mb/s. (zrealizowany</a:t>
            </a:r>
            <a:r>
              <a:rPr lang="pl-PL" sz="2200" dirty="0" smtClean="0"/>
              <a:t>)</a:t>
            </a:r>
          </a:p>
          <a:p>
            <a:pPr lvl="0" algn="just">
              <a:lnSpc>
                <a:spcPct val="150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pl-PL" sz="2200" dirty="0" smtClean="0"/>
              <a:t> do </a:t>
            </a:r>
            <a:r>
              <a:rPr lang="pl-PL" sz="2200" dirty="0"/>
              <a:t>2014 r. 75% gospodarstw domowych ma korzystać z połączenia</a:t>
            </a:r>
            <a:br>
              <a:rPr lang="pl-PL" sz="2200" dirty="0"/>
            </a:br>
            <a:r>
              <a:rPr lang="pl-PL" sz="2200" dirty="0"/>
              <a:t>o minimalnej prędkości 50 Mb/s, z założeniem, że standard ten możliwie najszybciej stanie się normą w całych </a:t>
            </a:r>
            <a:r>
              <a:rPr lang="pl-PL" sz="2200" dirty="0" smtClean="0"/>
              <a:t>Niemczech</a:t>
            </a:r>
            <a:endParaRPr lang="pl-PL" sz="2200" dirty="0"/>
          </a:p>
        </p:txBody>
      </p: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0" y="1227733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sz="4000" b="1" dirty="0" smtClean="0">
                <a:latin typeface="Cambria" pitchFamily="18" charset="0"/>
              </a:rPr>
              <a:t>Cele Strategii Rządu Federalnego</a:t>
            </a:r>
            <a:endParaRPr lang="pl-PL" sz="4000" b="1" dirty="0">
              <a:latin typeface="Cambria" pitchFamily="18" charset="0"/>
            </a:endParaRPr>
          </a:p>
        </p:txBody>
      </p:sp>
      <p:pic>
        <p:nvPicPr>
          <p:cNvPr id="10" name="Obraz 9" descr="logoBMWiDe,property=bild,bereich=bmwi,sprache=de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553325" y="0"/>
            <a:ext cx="1590675" cy="8572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Obraz 12" descr="portal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57290" y="1785926"/>
            <a:ext cx="6715142" cy="5372114"/>
          </a:xfrm>
          <a:prstGeom prst="rect">
            <a:avLst/>
          </a:prstGeom>
        </p:spPr>
      </p:pic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0"/>
            <a:ext cx="9144000" cy="1219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5638800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5638800"/>
            <a:ext cx="9144000" cy="1219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7175" y="5635625"/>
            <a:ext cx="2181225" cy="1062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05600" y="5775325"/>
            <a:ext cx="2133600" cy="78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1981200" y="5891213"/>
            <a:ext cx="51054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sz="1300">
                <a:latin typeface="Cambria" pitchFamily="18" charset="0"/>
              </a:rPr>
              <a:t>Projekt współfinansowany przez Unię Europejską </a:t>
            </a:r>
            <a:br>
              <a:rPr lang="pl-PL" sz="1300">
                <a:latin typeface="Cambria" pitchFamily="18" charset="0"/>
              </a:rPr>
            </a:br>
            <a:r>
              <a:rPr lang="pl-PL" sz="1300">
                <a:latin typeface="Cambria" pitchFamily="18" charset="0"/>
              </a:rPr>
              <a:t>w ramach Europejskiego Funduszu Społecznego</a:t>
            </a:r>
          </a:p>
        </p:txBody>
      </p:sp>
      <p:pic>
        <p:nvPicPr>
          <p:cNvPr id="11" name="Obraz 10" descr="logoBMWiDe,property=bild,bereich=bmwi,sprache=de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553325" y="0"/>
            <a:ext cx="1590675" cy="857250"/>
          </a:xfrm>
          <a:prstGeom prst="rect">
            <a:avLst/>
          </a:prstGeom>
        </p:spPr>
      </p:pic>
      <p:sp>
        <p:nvSpPr>
          <p:cNvPr id="14" name="Text Box 10"/>
          <p:cNvSpPr txBox="1">
            <a:spLocks noChangeArrowheads="1"/>
          </p:cNvSpPr>
          <p:nvPr/>
        </p:nvSpPr>
        <p:spPr bwMode="auto">
          <a:xfrm>
            <a:off x="0" y="1227733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sz="4000" b="1" dirty="0" smtClean="0">
                <a:latin typeface="Cambria" pitchFamily="18" charset="0"/>
              </a:rPr>
              <a:t>Obszary z min. 50 Mb/s</a:t>
            </a:r>
          </a:p>
        </p:txBody>
      </p:sp>
      <p:sp>
        <p:nvSpPr>
          <p:cNvPr id="15" name="pole tekstowe 14"/>
          <p:cNvSpPr txBox="1"/>
          <p:nvPr/>
        </p:nvSpPr>
        <p:spPr>
          <a:xfrm>
            <a:off x="251520" y="5301208"/>
            <a:ext cx="28803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b="1" dirty="0" smtClean="0"/>
              <a:t>źródło:</a:t>
            </a:r>
            <a:r>
              <a:rPr lang="pl-PL" sz="1000" dirty="0" smtClean="0"/>
              <a:t> http://www.zukunft-breitband.de/</a:t>
            </a:r>
            <a:endParaRPr lang="pl-PL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lo_1">
  <a:themeElements>
    <a:clrScheme name="Projekt domyślny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rojekt domyślny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Tlo_1</Template>
  <TotalTime>216</TotalTime>
  <Words>466</Words>
  <Application>Microsoft Office PowerPoint</Application>
  <PresentationFormat>Pokaz na ekranie (4:3)</PresentationFormat>
  <Paragraphs>97</Paragraphs>
  <Slides>15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16" baseType="lpstr">
      <vt:lpstr>Tlo_1</vt:lpstr>
      <vt:lpstr>Slajd 1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  <vt:lpstr>Slajd 13</vt:lpstr>
      <vt:lpstr>Slajd 14</vt:lpstr>
      <vt:lpstr>Slajd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Przemysław Sierpień</dc:creator>
  <cp:lastModifiedBy>Maja</cp:lastModifiedBy>
  <cp:revision>18</cp:revision>
  <dcterms:created xsi:type="dcterms:W3CDTF">2011-07-19T13:11:13Z</dcterms:created>
  <dcterms:modified xsi:type="dcterms:W3CDTF">2011-07-20T19:43:19Z</dcterms:modified>
</cp:coreProperties>
</file>